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326" r:id="rId3"/>
    <p:sldId id="357" r:id="rId4"/>
    <p:sldId id="327" r:id="rId5"/>
    <p:sldId id="396" r:id="rId6"/>
    <p:sldId id="406" r:id="rId7"/>
    <p:sldId id="328" r:id="rId8"/>
    <p:sldId id="364" r:id="rId9"/>
    <p:sldId id="329" r:id="rId10"/>
    <p:sldId id="403" r:id="rId11"/>
    <p:sldId id="331" r:id="rId12"/>
    <p:sldId id="333" r:id="rId13"/>
    <p:sldId id="384" r:id="rId14"/>
    <p:sldId id="385" r:id="rId15"/>
    <p:sldId id="388" r:id="rId16"/>
    <p:sldId id="386" r:id="rId17"/>
    <p:sldId id="404" r:id="rId18"/>
    <p:sldId id="405" r:id="rId19"/>
    <p:sldId id="339" r:id="rId20"/>
    <p:sldId id="340" r:id="rId21"/>
    <p:sldId id="342" r:id="rId22"/>
    <p:sldId id="391" r:id="rId23"/>
    <p:sldId id="381" r:id="rId24"/>
    <p:sldId id="394" r:id="rId25"/>
    <p:sldId id="397" r:id="rId26"/>
    <p:sldId id="398" r:id="rId27"/>
    <p:sldId id="399" r:id="rId28"/>
    <p:sldId id="379" r:id="rId29"/>
    <p:sldId id="400" r:id="rId30"/>
    <p:sldId id="401" r:id="rId31"/>
    <p:sldId id="402" r:id="rId32"/>
    <p:sldId id="395" r:id="rId33"/>
    <p:sldId id="345" r:id="rId34"/>
    <p:sldId id="368" r:id="rId35"/>
    <p:sldId id="290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33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99EA7EF-ACAE-4618-BAB3-4FBCC6A8EC1C}" type="datetimeFigureOut">
              <a:rPr lang="ru-RU"/>
              <a:pPr>
                <a:defRPr/>
              </a:pPr>
              <a:t>19.06.2017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3E4FBDE-9588-4D90-844A-936AE2E0D4D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24921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FEB20-9014-43C7-9710-63BB700F96A3}" type="datetimeFigureOut">
              <a:rPr lang="ru-RU"/>
              <a:pPr>
                <a:defRPr/>
              </a:pPr>
              <a:t>19.06.2017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7EDA3-7FA4-4340-BAFF-F08135AB136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FF74B-87D4-4101-B8A1-B1B15BB22595}" type="datetimeFigureOut">
              <a:rPr lang="ru-RU"/>
              <a:pPr>
                <a:defRPr/>
              </a:pPr>
              <a:t>19.06.2017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ED6F9-DC3F-478A-A21D-8528BC22A34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D5610-4EA2-41B9-B283-206784775893}" type="datetimeFigureOut">
              <a:rPr lang="ru-RU"/>
              <a:pPr>
                <a:defRPr/>
              </a:pPr>
              <a:t>19.06.2017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96810-2BAB-4E52-A813-61D14C4F253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B0E98-D6B4-4FD3-B41B-95C3FBD87B88}" type="datetimeFigureOut">
              <a:rPr lang="ru-RU"/>
              <a:pPr>
                <a:defRPr/>
              </a:pPr>
              <a:t>19.06.2017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7D52E-4BDF-45CE-BEB9-FF64F4636E5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FF0C2-41C0-43A9-8174-557651B6007F}" type="datetimeFigureOut">
              <a:rPr lang="ru-RU"/>
              <a:pPr>
                <a:defRPr/>
              </a:pPr>
              <a:t>19.06.2017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D48A4-1CC4-4326-811D-1CCDE50611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46D32-598F-44CB-97F6-09147D645FC1}" type="datetimeFigureOut">
              <a:rPr lang="ru-RU"/>
              <a:pPr>
                <a:defRPr/>
              </a:pPr>
              <a:t>19.06.2017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C4E1B-2267-4D47-8E51-00891BE7CBB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9FB56-67B7-430F-ADB2-907429325723}" type="datetimeFigureOut">
              <a:rPr lang="ru-RU"/>
              <a:pPr>
                <a:defRPr/>
              </a:pPr>
              <a:t>19.06.2017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F684A-90BC-4AED-ABCC-21C86CA3E5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98B82-7CD2-46B2-9BEB-D954C274C4EC}" type="datetimeFigureOut">
              <a:rPr lang="ru-RU"/>
              <a:pPr>
                <a:defRPr/>
              </a:pPr>
              <a:t>19.06.2017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5120A-9593-4BB8-AEC0-FD3CCAEE0E4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B80CB-843E-4BE4-9E90-D866DF319A39}" type="datetimeFigureOut">
              <a:rPr lang="ru-RU"/>
              <a:pPr>
                <a:defRPr/>
              </a:pPr>
              <a:t>19.06.2017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6184F-9E54-4178-BBDD-9C21C1DF12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F6ACB-E343-49AB-8116-EF341142624E}" type="datetimeFigureOut">
              <a:rPr lang="ru-RU"/>
              <a:pPr>
                <a:defRPr/>
              </a:pPr>
              <a:t>19.06.2017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48FDB-733E-4E87-85FA-BDF552FB87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4D494-F6A8-4984-8002-538E25300AC5}" type="datetimeFigureOut">
              <a:rPr lang="ru-RU"/>
              <a:pPr>
                <a:defRPr/>
              </a:pPr>
              <a:t>19.06.2017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0CD28-924A-4C58-873E-BAF6E1A298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BB2C15C-3148-4D7A-A1FB-1B3CFE07A587}" type="datetimeFigureOut">
              <a:rPr lang="ru-RU"/>
              <a:pPr>
                <a:defRPr/>
              </a:pPr>
              <a:t>19.06.2017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A48AC7D-E681-40F4-9CD7-9CEA7101B2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6" descr="42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808266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</a:p>
          <a:p>
            <a:pPr lvl="0" algn="ctr"/>
            <a:r>
              <a:rPr lang="ru-RU" sz="2400" b="1" i="1" dirty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2400" dirty="0">
              <a:solidFill>
                <a:prstClr val="black"/>
              </a:solidFill>
            </a:endParaRPr>
          </a:p>
          <a:p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11560" y="1594736"/>
            <a:ext cx="7776864" cy="1008112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Формы обучения</a:t>
            </a:r>
            <a:endParaRPr lang="ru-RU" sz="3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5656" y="3070701"/>
            <a:ext cx="64087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latin typeface="Palatino Linotype" pitchFamily="18" charset="0"/>
              </a:rPr>
              <a:t>Очная</a:t>
            </a:r>
            <a:endParaRPr lang="ru-RU" sz="4000" b="1" i="1" dirty="0">
              <a:latin typeface="Palatino Linotype" pitchFamily="18" charset="0"/>
            </a:endParaRPr>
          </a:p>
          <a:p>
            <a:endParaRPr lang="ru-RU" sz="4000" b="1" i="1" dirty="0">
              <a:latin typeface="Palatino Linotype" pitchFamily="18" charset="0"/>
            </a:endParaRPr>
          </a:p>
          <a:p>
            <a:r>
              <a:rPr lang="ru-RU" sz="4000" b="1" i="1" dirty="0" smtClean="0">
                <a:latin typeface="Palatino Linotype" pitchFamily="18" charset="0"/>
              </a:rPr>
              <a:t>Очно-заочная</a:t>
            </a:r>
            <a:endParaRPr lang="ru-RU" sz="4000" b="1" i="1" dirty="0" smtClean="0">
              <a:latin typeface="Palatino Linotype" pitchFamily="18" charset="0"/>
            </a:endParaRPr>
          </a:p>
          <a:p>
            <a:endParaRPr lang="ru-RU" sz="4000" b="1" i="1" dirty="0">
              <a:latin typeface="Palatino Linotype" pitchFamily="18" charset="0"/>
            </a:endParaRPr>
          </a:p>
          <a:p>
            <a:r>
              <a:rPr lang="ru-RU" sz="4000" b="1" i="1" dirty="0" smtClean="0">
                <a:latin typeface="Palatino Linotype" pitchFamily="18" charset="0"/>
              </a:rPr>
              <a:t>Заочная</a:t>
            </a:r>
            <a:endParaRPr lang="ru-RU" sz="4000" b="1" i="1" dirty="0">
              <a:latin typeface="Palatino Linotyp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3717032"/>
            <a:ext cx="8676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18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808266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</a:p>
          <a:p>
            <a:pPr lvl="0" algn="ctr"/>
            <a:r>
              <a:rPr lang="ru-RU" sz="2400" b="1" i="1" dirty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2400" dirty="0">
              <a:solidFill>
                <a:prstClr val="black"/>
              </a:solidFill>
            </a:endParaRPr>
          </a:p>
          <a:p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971600" y="1412776"/>
            <a:ext cx="7776864" cy="1008112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3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908" y="2852936"/>
            <a:ext cx="86764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u="sng" dirty="0" smtClean="0">
                <a:latin typeface="Palatino Linotype" pitchFamily="18" charset="0"/>
              </a:rPr>
              <a:t>Бюджетные места </a:t>
            </a:r>
            <a:r>
              <a:rPr lang="ru-RU" sz="3200" b="1" i="1" dirty="0" smtClean="0">
                <a:latin typeface="Palatino Linotype" pitchFamily="18" charset="0"/>
              </a:rPr>
              <a:t>(магистратура)</a:t>
            </a:r>
          </a:p>
          <a:p>
            <a:endParaRPr lang="ru-RU" sz="3200" b="1" i="1" dirty="0">
              <a:latin typeface="Palatino Linotype" pitchFamily="18" charset="0"/>
            </a:endParaRPr>
          </a:p>
          <a:p>
            <a:r>
              <a:rPr lang="ru-RU" sz="3200" b="1" i="1" dirty="0" smtClean="0">
                <a:latin typeface="Palatino Linotype" pitchFamily="18" charset="0"/>
              </a:rPr>
              <a:t>Диплом установленного государством образца</a:t>
            </a:r>
          </a:p>
          <a:p>
            <a:endParaRPr lang="ru-RU" sz="3200" b="1" i="1" dirty="0">
              <a:latin typeface="Palatino Linotype" pitchFamily="18" charset="0"/>
            </a:endParaRPr>
          </a:p>
          <a:p>
            <a:r>
              <a:rPr lang="ru-RU" sz="3200" b="1" i="1" dirty="0" smtClean="0">
                <a:latin typeface="Palatino Linotype" pitchFamily="18" charset="0"/>
              </a:rPr>
              <a:t>Российско-французская </a:t>
            </a:r>
            <a:r>
              <a:rPr lang="ru-RU" sz="3200" b="1" i="1" dirty="0">
                <a:latin typeface="Palatino Linotype" pitchFamily="18" charset="0"/>
              </a:rPr>
              <a:t>программа вузовского сотрудничества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808266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</a:p>
          <a:p>
            <a:pPr lvl="0" algn="ctr"/>
            <a:r>
              <a:rPr lang="ru-RU" sz="2400" b="1" i="1" dirty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2400" dirty="0">
              <a:solidFill>
                <a:prstClr val="black"/>
              </a:solidFill>
            </a:endParaRPr>
          </a:p>
          <a:p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27584" y="1406692"/>
            <a:ext cx="7776864" cy="1306510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ru-RU" sz="28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Свидетельство </a:t>
            </a:r>
            <a:r>
              <a:rPr lang="ru-RU" sz="2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об общественной аккредитации «Ассоциации юристов России»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7260" y="2636912"/>
            <a:ext cx="8412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>
              <a:latin typeface="Palatino Linotype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780928"/>
            <a:ext cx="3672408" cy="407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808266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</a:p>
          <a:p>
            <a:pPr lvl="0" algn="ctr"/>
            <a:r>
              <a:rPr lang="ru-RU" sz="2400" b="1" i="1" dirty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2400" dirty="0">
              <a:solidFill>
                <a:prstClr val="black"/>
              </a:solidFill>
            </a:endParaRPr>
          </a:p>
          <a:p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467544" y="3429000"/>
            <a:ext cx="590465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Palatino Linotype" pitchFamily="18" charset="0"/>
              </a:rPr>
              <a:t>Права человека. Энциклопедический словарь</a:t>
            </a:r>
          </a:p>
          <a:p>
            <a:r>
              <a:rPr lang="ru-RU" sz="2000" b="1" i="1" dirty="0">
                <a:latin typeface="Palatino Linotype" pitchFamily="18" charset="0"/>
              </a:rPr>
              <a:t>Авторы: </a:t>
            </a:r>
            <a:r>
              <a:rPr lang="ru-RU" sz="2000" i="1" dirty="0">
                <a:latin typeface="Palatino Linotype" pitchFamily="18" charset="0"/>
              </a:rPr>
              <a:t>Алексеев С. С., Семитко А. П., </a:t>
            </a:r>
            <a:r>
              <a:rPr lang="ru-RU" sz="2000" i="1" dirty="0" smtClean="0">
                <a:latin typeface="Palatino Linotype" pitchFamily="18" charset="0"/>
              </a:rPr>
              <a:t>Глушкова С</a:t>
            </a:r>
            <a:r>
              <a:rPr lang="ru-RU" sz="2000" i="1" dirty="0">
                <a:latin typeface="Palatino Linotype" pitchFamily="18" charset="0"/>
              </a:rPr>
              <a:t>. И. </a:t>
            </a:r>
          </a:p>
          <a:p>
            <a:r>
              <a:rPr lang="ru-RU" sz="2000" i="1" dirty="0" smtClean="0">
                <a:latin typeface="Palatino Linotype" pitchFamily="18" charset="0"/>
              </a:rPr>
              <a:t>Первый </a:t>
            </a:r>
            <a:r>
              <a:rPr lang="ru-RU" sz="2000" i="1" dirty="0">
                <a:latin typeface="Palatino Linotype" pitchFamily="18" charset="0"/>
              </a:rPr>
              <a:t>в отечественной политико-правовой науке энциклопедический словарь, посвященный правам человека. Он содержит более 500 терминов и понятий, используемых в истории, философии и политологии прав человека, теории и практике прав человека, международном праве прав человека.</a:t>
            </a:r>
            <a:endParaRPr lang="ru-RU" sz="2800" i="1" dirty="0">
              <a:latin typeface="Palatino Linotype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i="1" dirty="0">
              <a:latin typeface="Palatino Linotyp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246" y="3274269"/>
            <a:ext cx="2540000" cy="3225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7" y="1463745"/>
            <a:ext cx="780355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8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808266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</a:p>
          <a:p>
            <a:pPr lvl="0" algn="ctr"/>
            <a:r>
              <a:rPr lang="ru-RU" sz="2400" b="1" i="1" dirty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2400" dirty="0">
              <a:solidFill>
                <a:prstClr val="black"/>
              </a:solidFill>
            </a:endParaRPr>
          </a:p>
          <a:p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467544" y="2780928"/>
            <a:ext cx="81369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latin typeface="Palatino Linotype" pitchFamily="18" charset="0"/>
              </a:rPr>
              <a:t>Общественная приемная Уполномоченного по правам человека в Свердловской области – Студенческая правовая консультация (юридическая клиника</a:t>
            </a:r>
            <a:r>
              <a:rPr lang="ru-RU" sz="2800" i="1" dirty="0" smtClean="0">
                <a:latin typeface="Palatino Linotype" pitchFamily="18" charset="0"/>
              </a:rPr>
              <a:t>)</a:t>
            </a:r>
          </a:p>
          <a:p>
            <a:endParaRPr lang="ru-RU" sz="2800" i="1" dirty="0">
              <a:latin typeface="Palatino Linotype" pitchFamily="18" charset="0"/>
            </a:endParaRPr>
          </a:p>
          <a:p>
            <a:r>
              <a:rPr lang="ru-RU" sz="2800" i="1" dirty="0">
                <a:latin typeface="Palatino Linotype" pitchFamily="18" charset="0"/>
              </a:rPr>
              <a:t>Время </a:t>
            </a:r>
            <a:r>
              <a:rPr lang="ru-RU" sz="2800" i="1" dirty="0" smtClean="0">
                <a:latin typeface="Palatino Linotype" pitchFamily="18" charset="0"/>
              </a:rPr>
              <a:t>работы: понедельник</a:t>
            </a:r>
            <a:r>
              <a:rPr lang="ru-RU" sz="2800" i="1" dirty="0">
                <a:latin typeface="Palatino Linotype" pitchFamily="18" charset="0"/>
              </a:rPr>
              <a:t>, пятница, 15.00-18.00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463745"/>
            <a:ext cx="780355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5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808266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</a:p>
          <a:p>
            <a:pPr lvl="0" algn="ctr"/>
            <a:r>
              <a:rPr lang="ru-RU" sz="2400" b="1" i="1" dirty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2400" dirty="0">
              <a:solidFill>
                <a:prstClr val="black"/>
              </a:solidFill>
            </a:endParaRPr>
          </a:p>
          <a:p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392908" y="2708920"/>
            <a:ext cx="3819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ru-RU" sz="2800" i="1" dirty="0">
              <a:latin typeface="Palatino Linotype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785210"/>
            <a:ext cx="4387677" cy="366812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44" y="1338850"/>
            <a:ext cx="7803556" cy="14753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85210"/>
            <a:ext cx="2664296" cy="395615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9715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808266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</a:p>
          <a:p>
            <a:pPr lvl="0" algn="ctr"/>
            <a:r>
              <a:rPr lang="ru-RU" sz="2400" b="1" i="1" dirty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2400" dirty="0">
              <a:solidFill>
                <a:prstClr val="black"/>
              </a:solidFill>
            </a:endParaRPr>
          </a:p>
          <a:p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251520" y="2536734"/>
            <a:ext cx="86587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Palatino Linotype" pitchFamily="18" charset="0"/>
              </a:rPr>
              <a:t>Председатель СНО ЮФ – </a:t>
            </a:r>
            <a:r>
              <a:rPr lang="ru-RU" sz="2400" i="1" dirty="0" err="1" smtClean="0">
                <a:latin typeface="Palatino Linotype" pitchFamily="18" charset="0"/>
              </a:rPr>
              <a:t>Коренкина</a:t>
            </a:r>
            <a:r>
              <a:rPr lang="ru-RU" sz="2400" i="1" dirty="0" smtClean="0">
                <a:latin typeface="Palatino Linotype" pitchFamily="18" charset="0"/>
              </a:rPr>
              <a:t> </a:t>
            </a:r>
            <a:r>
              <a:rPr lang="ru-RU" sz="2400" i="1" dirty="0" smtClean="0">
                <a:latin typeface="Palatino Linotype" pitchFamily="18" charset="0"/>
              </a:rPr>
              <a:t>Ксения Александровна</a:t>
            </a:r>
          </a:p>
          <a:p>
            <a:r>
              <a:rPr lang="ru-RU" sz="2400" i="1" dirty="0" smtClean="0">
                <a:latin typeface="Palatino Linotype" pitchFamily="18" charset="0"/>
              </a:rPr>
              <a:t>1. Магистранты </a:t>
            </a:r>
          </a:p>
          <a:p>
            <a:r>
              <a:rPr lang="ru-RU" sz="2400" i="1" dirty="0" smtClean="0">
                <a:latin typeface="Palatino Linotype" pitchFamily="18" charset="0"/>
              </a:rPr>
              <a:t>Председатель </a:t>
            </a:r>
            <a:r>
              <a:rPr lang="ru-RU" sz="2400" i="1" dirty="0">
                <a:latin typeface="Palatino Linotype" pitchFamily="18" charset="0"/>
              </a:rPr>
              <a:t>– </a:t>
            </a:r>
            <a:r>
              <a:rPr lang="ru-RU" sz="2400" i="1" dirty="0" err="1" smtClean="0">
                <a:latin typeface="Palatino Linotype" pitchFamily="18" charset="0"/>
              </a:rPr>
              <a:t>Коренкина</a:t>
            </a:r>
            <a:r>
              <a:rPr lang="ru-RU" sz="2400" i="1" dirty="0" smtClean="0">
                <a:latin typeface="Palatino Linotype" pitchFamily="18" charset="0"/>
              </a:rPr>
              <a:t> Ксения, заместитель – </a:t>
            </a:r>
            <a:r>
              <a:rPr lang="ru-RU" sz="2400" i="1" dirty="0" err="1" smtClean="0">
                <a:latin typeface="Palatino Linotype" pitchFamily="18" charset="0"/>
              </a:rPr>
              <a:t>Коробицына</a:t>
            </a:r>
            <a:r>
              <a:rPr lang="ru-RU" sz="2400" i="1" dirty="0" smtClean="0">
                <a:latin typeface="Palatino Linotype" pitchFamily="18" charset="0"/>
              </a:rPr>
              <a:t> Дарья;</a:t>
            </a:r>
          </a:p>
          <a:p>
            <a:endParaRPr lang="ru-RU" sz="2400" i="1" dirty="0">
              <a:latin typeface="Palatino Linotype" pitchFamily="18" charset="0"/>
            </a:endParaRPr>
          </a:p>
          <a:p>
            <a:r>
              <a:rPr lang="ru-RU" sz="2400" i="1" dirty="0">
                <a:latin typeface="Palatino Linotype" pitchFamily="18" charset="0"/>
              </a:rPr>
              <a:t>2. Аспиранты </a:t>
            </a:r>
          </a:p>
          <a:p>
            <a:r>
              <a:rPr lang="ru-RU" sz="2400" i="1" dirty="0">
                <a:latin typeface="Palatino Linotype" pitchFamily="18" charset="0"/>
              </a:rPr>
              <a:t>Председатель – Екатерина Александровна </a:t>
            </a:r>
            <a:r>
              <a:rPr lang="ru-RU" sz="2400" i="1" dirty="0" err="1" smtClean="0">
                <a:latin typeface="Palatino Linotype" pitchFamily="18" charset="0"/>
              </a:rPr>
              <a:t>Дербышева</a:t>
            </a:r>
            <a:r>
              <a:rPr lang="ru-RU" sz="2400" i="1" dirty="0" smtClean="0">
                <a:latin typeface="Palatino Linotype" pitchFamily="18" charset="0"/>
              </a:rPr>
              <a:t>; </a:t>
            </a:r>
          </a:p>
          <a:p>
            <a:endParaRPr lang="ru-RU" sz="2400" i="1" dirty="0">
              <a:latin typeface="Palatino Linotype" pitchFamily="18" charset="0"/>
            </a:endParaRPr>
          </a:p>
          <a:p>
            <a:r>
              <a:rPr lang="ru-RU" sz="2400" i="1" dirty="0">
                <a:latin typeface="Palatino Linotype" pitchFamily="18" charset="0"/>
              </a:rPr>
              <a:t>3. Бакалавры </a:t>
            </a:r>
          </a:p>
          <a:p>
            <a:r>
              <a:rPr lang="ru-RU" sz="2400" i="1" dirty="0" smtClean="0">
                <a:latin typeface="Palatino Linotype" pitchFamily="18" charset="0"/>
              </a:rPr>
              <a:t>Председатель  </a:t>
            </a:r>
            <a:r>
              <a:rPr lang="ru-RU" sz="2400" i="1" dirty="0">
                <a:latin typeface="Palatino Linotype" pitchFamily="18" charset="0"/>
              </a:rPr>
              <a:t>– </a:t>
            </a:r>
            <a:r>
              <a:rPr lang="ru-RU" sz="2400" i="1" dirty="0" smtClean="0">
                <a:latin typeface="Palatino Linotype" pitchFamily="18" charset="0"/>
              </a:rPr>
              <a:t>Максим Толщин.</a:t>
            </a:r>
            <a:endParaRPr lang="ru-RU" sz="2400" i="1" dirty="0">
              <a:latin typeface="Palatino Linotype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29" y="1463745"/>
            <a:ext cx="780355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3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808266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</a:p>
          <a:p>
            <a:pPr lvl="0" algn="ctr"/>
            <a:r>
              <a:rPr lang="ru-RU" sz="2400" b="1" i="1" dirty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2400" dirty="0">
              <a:solidFill>
                <a:prstClr val="black"/>
              </a:solidFill>
            </a:endParaRPr>
          </a:p>
          <a:p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27584" y="1406692"/>
            <a:ext cx="7776864" cy="1306510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ru-RU" sz="28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Магистерская программа: «Правовая защита и обеспечение правовой безопасности личности»</a:t>
            </a:r>
            <a:endParaRPr lang="ru-RU" sz="28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852937"/>
            <a:ext cx="3051732" cy="350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8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808266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</a:p>
          <a:p>
            <a:pPr lvl="0" algn="ctr"/>
            <a:r>
              <a:rPr lang="ru-RU" sz="2400" b="1" i="1" dirty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2400" dirty="0">
              <a:solidFill>
                <a:prstClr val="black"/>
              </a:solidFill>
            </a:endParaRPr>
          </a:p>
          <a:p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27584" y="1406692"/>
            <a:ext cx="7776864" cy="1306510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Ежегодно магистранты проходят практику в аппарате Уполномоченного по правам человека в Свердловской области</a:t>
            </a:r>
            <a:endParaRPr lang="ru-RU" sz="28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260" y="2636912"/>
            <a:ext cx="8412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>
              <a:latin typeface="Palatino Linotype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007338"/>
            <a:ext cx="5811541" cy="314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8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808266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</a:p>
          <a:p>
            <a:pPr lvl="0" algn="ctr"/>
            <a:r>
              <a:rPr lang="ru-RU" sz="2400" b="1" i="1" dirty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2400" dirty="0">
              <a:solidFill>
                <a:prstClr val="black"/>
              </a:solidFill>
            </a:endParaRPr>
          </a:p>
          <a:p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785817" y="1628800"/>
            <a:ext cx="8358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Мгистрантка</a:t>
            </a:r>
            <a:r>
              <a:rPr lang="ru-RU" sz="2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1 курса юридического факультета приняла участие в Венецианской Летней  школе по правам человека</a:t>
            </a:r>
            <a:endParaRPr lang="ru-RU" sz="2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3573016"/>
            <a:ext cx="8676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               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855481"/>
            <a:ext cx="6060431" cy="3275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260648"/>
            <a:ext cx="80826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" name="Содержимо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8" y="1340768"/>
            <a:ext cx="7890638" cy="54006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808266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</a:p>
          <a:p>
            <a:pPr lvl="0" algn="ctr"/>
            <a:r>
              <a:rPr lang="ru-RU" sz="2400" b="1" i="1" dirty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2400" dirty="0">
              <a:solidFill>
                <a:prstClr val="black"/>
              </a:solidFill>
            </a:endParaRPr>
          </a:p>
          <a:p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80383" y="1772816"/>
            <a:ext cx="9577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Круглый стол «Развитие правовой грамотности и правовой культуры в российском обществе: основные направления, проблемы, перспективы»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25"/>
          <a:stretch/>
        </p:blipFill>
        <p:spPr bwMode="auto">
          <a:xfrm>
            <a:off x="2018684" y="2973146"/>
            <a:ext cx="5217612" cy="3644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808266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</a:p>
          <a:p>
            <a:pPr lvl="0" algn="ctr"/>
            <a:r>
              <a:rPr lang="ru-RU" sz="2400" b="1" i="1" dirty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2400" dirty="0">
              <a:solidFill>
                <a:prstClr val="black"/>
              </a:solidFill>
            </a:endParaRPr>
          </a:p>
          <a:p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467544" y="3284984"/>
            <a:ext cx="8676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  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                                                          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5816" y="1646149"/>
            <a:ext cx="82506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 принимает у себя старшего советника </a:t>
            </a:r>
            <a:r>
              <a:rPr lang="ru-RU" sz="24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по правам человека при системе ООН в РФ </a:t>
            </a:r>
            <a:r>
              <a:rPr lang="ru-RU" sz="2400" b="1" i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Ришарда</a:t>
            </a:r>
            <a:r>
              <a:rPr lang="ru-RU" sz="2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ru-RU" sz="2400" b="1" i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Коменда</a:t>
            </a:r>
            <a:endParaRPr lang="ru-RU" sz="2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2846478"/>
            <a:ext cx="6912768" cy="3822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808266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</a:p>
          <a:p>
            <a:pPr algn="ctr"/>
            <a:r>
              <a:rPr lang="ru-RU" sz="2400" b="1" i="1" dirty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2400" dirty="0">
              <a:solidFill>
                <a:prstClr val="black"/>
              </a:solidFill>
            </a:endParaRPr>
          </a:p>
          <a:p>
            <a:endParaRPr lang="ru-RU" sz="4400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467544" y="3284984"/>
            <a:ext cx="8676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i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r>
              <a:rPr lang="ru-RU" sz="2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   </a:t>
            </a:r>
            <a:r>
              <a:rPr lang="ru-RU" sz="24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                                                          </a:t>
            </a:r>
            <a:endParaRPr lang="ru-RU" sz="24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5816" y="1646149"/>
            <a:ext cx="82506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Круглый стол «Права </a:t>
            </a:r>
            <a:r>
              <a:rPr lang="ru-RU" sz="24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человека как фактор мировой политики. Современные вызовы в области прав человека» в рамках IV Декабрьских чтений по правам человека </a:t>
            </a:r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7" y="3215808"/>
            <a:ext cx="5184576" cy="3453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58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808266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</a:p>
          <a:p>
            <a:pPr lvl="0" algn="ctr"/>
            <a:r>
              <a:rPr lang="ru-RU" sz="2400" b="1" i="1" dirty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2400" dirty="0">
              <a:solidFill>
                <a:prstClr val="black"/>
              </a:solidFill>
            </a:endParaRPr>
          </a:p>
          <a:p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467544" y="3284984"/>
            <a:ext cx="8676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  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                                                          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5816" y="1646149"/>
            <a:ext cx="82506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Встреча с Генеральным консулом </a:t>
            </a:r>
            <a:r>
              <a:rPr lang="ru-RU" sz="24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США в Екатеринбурге Отто </a:t>
            </a:r>
            <a:r>
              <a:rPr lang="ru-RU" sz="2400" b="1" i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Хансом</a:t>
            </a:r>
            <a:r>
              <a:rPr lang="ru-RU" sz="2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ru-RU" sz="24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Ван </a:t>
            </a:r>
            <a:r>
              <a:rPr lang="ru-RU" sz="2400" b="1" i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Маерссеном</a:t>
            </a:r>
            <a:r>
              <a:rPr lang="ru-RU" sz="2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endParaRPr lang="ru-RU" sz="2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640" y="2996952"/>
            <a:ext cx="6840760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007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9825" y="152380"/>
            <a:ext cx="808266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</a:p>
          <a:p>
            <a:pPr lvl="0" algn="ctr"/>
            <a:r>
              <a:rPr lang="ru-RU" sz="2400" b="1" i="1" dirty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2400" dirty="0">
              <a:solidFill>
                <a:prstClr val="black"/>
              </a:solidFill>
            </a:endParaRPr>
          </a:p>
          <a:p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467544" y="3284984"/>
            <a:ext cx="8676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  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                                                          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5817" y="1391352"/>
            <a:ext cx="82506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Студенты юридического факультета на игре «Что? Где? Когда?»</a:t>
            </a:r>
            <a:endParaRPr lang="ru-RU" sz="28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112" y="2658700"/>
            <a:ext cx="2891999" cy="4141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25" y="2658700"/>
            <a:ext cx="4494263" cy="414111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7183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808266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</a:p>
          <a:p>
            <a:pPr algn="ctr"/>
            <a:r>
              <a:rPr lang="ru-RU" sz="2400" b="1" i="1" dirty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2400" dirty="0">
              <a:solidFill>
                <a:prstClr val="black"/>
              </a:solidFill>
            </a:endParaRPr>
          </a:p>
          <a:p>
            <a:endParaRPr lang="ru-RU" sz="4400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572927" y="3284983"/>
            <a:ext cx="8676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i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r>
              <a:rPr lang="ru-RU" sz="2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   </a:t>
            </a:r>
            <a:r>
              <a:rPr lang="ru-RU" sz="24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                                                          </a:t>
            </a:r>
            <a:endParaRPr lang="ru-RU" sz="24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5816" y="1646149"/>
            <a:ext cx="82506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VIII Уральская школа прав человека</a:t>
            </a:r>
            <a:endParaRPr lang="ru-RU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endParaRPr lang="ru-RU" sz="2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332358"/>
            <a:ext cx="6336704" cy="401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9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808266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</a:p>
          <a:p>
            <a:pPr algn="ctr"/>
            <a:r>
              <a:rPr lang="ru-RU" sz="2400" b="1" i="1" dirty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2400" dirty="0">
              <a:solidFill>
                <a:prstClr val="black"/>
              </a:solidFill>
            </a:endParaRPr>
          </a:p>
          <a:p>
            <a:endParaRPr lang="ru-RU" sz="4400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572927" y="3284983"/>
            <a:ext cx="8676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i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r>
              <a:rPr lang="ru-RU" sz="2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   </a:t>
            </a:r>
            <a:r>
              <a:rPr lang="ru-RU" sz="24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                                                          </a:t>
            </a:r>
            <a:endParaRPr lang="ru-RU" sz="24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5816" y="1646149"/>
            <a:ext cx="82506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Всероссийская Школа по оценке качества юридического образования 2016 г.</a:t>
            </a:r>
            <a:endParaRPr lang="ru-RU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endParaRPr lang="ru-RU" sz="2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804" y="2636912"/>
            <a:ext cx="5860950" cy="390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8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808266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</a:p>
          <a:p>
            <a:pPr algn="ctr"/>
            <a:r>
              <a:rPr lang="ru-RU" sz="2400" b="1" i="1" dirty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2400" dirty="0">
              <a:solidFill>
                <a:prstClr val="black"/>
              </a:solidFill>
            </a:endParaRPr>
          </a:p>
          <a:p>
            <a:endParaRPr lang="ru-RU" sz="4400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572927" y="3284983"/>
            <a:ext cx="8676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i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r>
              <a:rPr lang="ru-RU" sz="2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   </a:t>
            </a:r>
            <a:r>
              <a:rPr lang="ru-RU" sz="24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                                                          </a:t>
            </a:r>
            <a:endParaRPr lang="ru-RU" sz="24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5816" y="1646149"/>
            <a:ext cx="82506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Научный семинар по правам человека под руководством Буркова А.Л., </a:t>
            </a:r>
            <a:r>
              <a:rPr lang="ru-RU" sz="2400" b="1" i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к.ю.н</a:t>
            </a:r>
            <a:r>
              <a:rPr lang="ru-RU" sz="2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.</a:t>
            </a:r>
            <a:endParaRPr lang="ru-RU" sz="2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015" y="2508529"/>
            <a:ext cx="4728265" cy="394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1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808266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</a:p>
          <a:p>
            <a:pPr lvl="0" algn="ctr"/>
            <a:r>
              <a:rPr lang="ru-RU" sz="2400" b="1" i="1" dirty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2400" dirty="0">
              <a:solidFill>
                <a:prstClr val="black"/>
              </a:solidFill>
            </a:endParaRPr>
          </a:p>
          <a:p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888188" y="1400075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Встреча с менеджером магистерской программы «Международная защита прав человека» Харитоновой О.Г.</a:t>
            </a:r>
            <a:endParaRPr lang="ru-RU" sz="2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219" y="2606517"/>
            <a:ext cx="4828934" cy="377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2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808266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</a:p>
          <a:p>
            <a:pPr lvl="0" algn="ctr"/>
            <a:r>
              <a:rPr lang="ru-RU" sz="2400" b="1" i="1" dirty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2400" dirty="0">
              <a:solidFill>
                <a:prstClr val="black"/>
              </a:solidFill>
            </a:endParaRPr>
          </a:p>
          <a:p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888188" y="1400075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Встреча с Избирательной комиссией Свердловской области</a:t>
            </a:r>
            <a:endParaRPr lang="ru-RU" sz="2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246430"/>
            <a:ext cx="6120680" cy="407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3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260648"/>
            <a:ext cx="80826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" name="Содержимо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276872"/>
            <a:ext cx="6336703" cy="432048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935596" y="1030089"/>
            <a:ext cx="7776864" cy="1008112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3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98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808266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</a:p>
          <a:p>
            <a:pPr lvl="0" algn="ctr"/>
            <a:r>
              <a:rPr lang="ru-RU" sz="2400" b="1" i="1" dirty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2400" dirty="0">
              <a:solidFill>
                <a:prstClr val="black"/>
              </a:solidFill>
            </a:endParaRPr>
          </a:p>
          <a:p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888188" y="1400075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Семинар «Российский Красный Крест: основные направления деятельности, вопросы сотрудничества и взаимодействия»</a:t>
            </a:r>
            <a:endParaRPr lang="ru-RU" sz="2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70" y="2708920"/>
            <a:ext cx="6141289" cy="387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9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808266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</a:p>
          <a:p>
            <a:pPr lvl="0" algn="ctr"/>
            <a:r>
              <a:rPr lang="ru-RU" sz="2400" b="1" i="1" dirty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2400" dirty="0">
              <a:solidFill>
                <a:prstClr val="black"/>
              </a:solidFill>
            </a:endParaRPr>
          </a:p>
          <a:p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888188" y="1400075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X Всероссийская научно-практическая конференция Гуманитарного университета «Россия между модернизацией и архаизацией: 1917-2017 гг</a:t>
            </a:r>
            <a:r>
              <a:rPr lang="ru-RU" sz="2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.»</a:t>
            </a:r>
            <a:endParaRPr lang="ru-RU" sz="2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839" y="2708920"/>
            <a:ext cx="5940152" cy="378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1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808266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</a:p>
          <a:p>
            <a:pPr algn="ctr"/>
            <a:r>
              <a:rPr lang="ru-RU" sz="2400" b="1" i="1" dirty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2400" dirty="0">
              <a:solidFill>
                <a:prstClr val="black"/>
              </a:solidFill>
            </a:endParaRPr>
          </a:p>
          <a:p>
            <a:endParaRPr lang="ru-RU" sz="4400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971600" y="1412776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Команда юридического факультета четыре раза занимала призовые места на областном слёте лучших академических групп Свердловской области</a:t>
            </a:r>
            <a:endParaRPr lang="ru-RU" sz="2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780928"/>
            <a:ext cx="5184576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304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808266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</a:p>
          <a:p>
            <a:pPr lvl="0" algn="ctr"/>
            <a:r>
              <a:rPr lang="ru-RU" sz="2400" b="1" i="1" dirty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2400" dirty="0">
              <a:solidFill>
                <a:prstClr val="black"/>
              </a:solidFill>
            </a:endParaRPr>
          </a:p>
          <a:p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971600" y="1412776"/>
            <a:ext cx="7776864" cy="1008112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Контактная информация</a:t>
            </a:r>
            <a:endParaRPr lang="ru-RU" sz="3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2420888"/>
            <a:ext cx="867645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i="1" dirty="0" smtClean="0">
              <a:latin typeface="Palatino Linotype" pitchFamily="18" charset="0"/>
            </a:endParaRPr>
          </a:p>
          <a:p>
            <a:r>
              <a:rPr lang="ru-RU" sz="2800" b="1" i="1" dirty="0" smtClean="0">
                <a:latin typeface="Palatino Linotype" pitchFamily="18" charset="0"/>
              </a:rPr>
              <a:t>   </a:t>
            </a:r>
            <a:r>
              <a:rPr lang="ru-RU" sz="3200" b="1" i="1" dirty="0" smtClean="0">
                <a:latin typeface="Palatino Linotype" pitchFamily="18" charset="0"/>
              </a:rPr>
              <a:t>По </a:t>
            </a:r>
            <a:r>
              <a:rPr lang="ru-RU" sz="3200" b="1" i="1" dirty="0">
                <a:latin typeface="Palatino Linotype" pitchFamily="18" charset="0"/>
              </a:rPr>
              <a:t>всем интересующим вопросам обращаться по телефонам</a:t>
            </a:r>
            <a:r>
              <a:rPr lang="ru-RU" sz="3200" b="1" i="1" dirty="0" smtClean="0">
                <a:latin typeface="Palatino Linotype" pitchFamily="18" charset="0"/>
              </a:rPr>
              <a:t>:</a:t>
            </a:r>
          </a:p>
          <a:p>
            <a:r>
              <a:rPr lang="ru-RU" sz="3200" b="1" i="1" dirty="0" smtClean="0">
                <a:latin typeface="Palatino Linotype" pitchFamily="18" charset="0"/>
              </a:rPr>
              <a:t>369-10-11</a:t>
            </a:r>
            <a:r>
              <a:rPr lang="ru-RU" sz="3200" b="1" i="1" dirty="0">
                <a:latin typeface="Palatino Linotype" pitchFamily="18" charset="0"/>
              </a:rPr>
              <a:t>; 271-58-56 – приемная комиссия </a:t>
            </a:r>
            <a:r>
              <a:rPr lang="ru-RU" sz="3200" b="1" i="1" dirty="0" smtClean="0">
                <a:latin typeface="Palatino Linotype" pitchFamily="18" charset="0"/>
              </a:rPr>
              <a:t>ГУ</a:t>
            </a:r>
          </a:p>
          <a:p>
            <a:r>
              <a:rPr lang="ru-RU" sz="3200" b="1" i="1" dirty="0" smtClean="0">
                <a:latin typeface="Palatino Linotype" pitchFamily="18" charset="0"/>
              </a:rPr>
              <a:t>3653966 </a:t>
            </a:r>
            <a:r>
              <a:rPr lang="ru-RU" sz="3200" b="1" i="1" dirty="0">
                <a:latin typeface="Palatino Linotype" pitchFamily="18" charset="0"/>
              </a:rPr>
              <a:t>– деканат юридического </a:t>
            </a:r>
            <a:r>
              <a:rPr lang="ru-RU" sz="3200" b="1" i="1" dirty="0" smtClean="0">
                <a:latin typeface="Palatino Linotype" pitchFamily="18" charset="0"/>
              </a:rPr>
              <a:t>факультета)</a:t>
            </a:r>
          </a:p>
          <a:p>
            <a:r>
              <a:rPr lang="ru-RU" sz="3200" b="1" i="1" dirty="0" smtClean="0">
                <a:latin typeface="Palatino Linotype" pitchFamily="18" charset="0"/>
              </a:rPr>
              <a:t>в </a:t>
            </a:r>
            <a:r>
              <a:rPr lang="ru-RU" sz="3200" b="1" i="1" dirty="0">
                <a:latin typeface="Palatino Linotype" pitchFamily="18" charset="0"/>
              </a:rPr>
              <a:t>рабочие дни с 10.00 до </a:t>
            </a:r>
            <a:r>
              <a:rPr lang="ru-RU" sz="3200" b="1" i="1" dirty="0" smtClean="0">
                <a:latin typeface="Palatino Linotype" pitchFamily="18" charset="0"/>
              </a:rPr>
              <a:t>18.00</a:t>
            </a:r>
          </a:p>
          <a:p>
            <a:r>
              <a:rPr lang="ru-RU" sz="3200" b="1" i="1" dirty="0" smtClean="0">
                <a:latin typeface="Palatino Linotype" pitchFamily="18" charset="0"/>
              </a:rPr>
              <a:t>Электронная почта деканата: </a:t>
            </a:r>
            <a:r>
              <a:rPr lang="ru-RU" sz="3200" b="1" i="1" dirty="0">
                <a:latin typeface="Palatino Linotype" pitchFamily="18" charset="0"/>
              </a:rPr>
              <a:t>uc@gu.ur.ru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808266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</a:p>
          <a:p>
            <a:pPr lvl="0" algn="ctr"/>
            <a:r>
              <a:rPr lang="ru-RU" sz="2400" b="1" i="1" dirty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2400" dirty="0">
              <a:solidFill>
                <a:prstClr val="black"/>
              </a:solidFill>
            </a:endParaRPr>
          </a:p>
          <a:p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971600" y="1412776"/>
            <a:ext cx="7776864" cy="1008112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Контактная информация</a:t>
            </a:r>
            <a:endParaRPr lang="ru-RU" sz="3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2420888"/>
            <a:ext cx="86764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i="1" dirty="0" smtClean="0">
              <a:latin typeface="Palatino Linotype" pitchFamily="18" charset="0"/>
            </a:endParaRPr>
          </a:p>
          <a:p>
            <a:r>
              <a:rPr lang="ru-RU" sz="2800" b="1" i="1" dirty="0" smtClean="0">
                <a:latin typeface="Palatino Linotype" pitchFamily="18" charset="0"/>
              </a:rPr>
              <a:t>Адрес </a:t>
            </a:r>
            <a:r>
              <a:rPr lang="ru-RU" sz="2800" b="1" i="1" dirty="0">
                <a:latin typeface="Palatino Linotype" pitchFamily="18" charset="0"/>
              </a:rPr>
              <a:t>факультета: Екатеринбург, ул. Железнодорожников, 3 (остановка транспорта Пионерская), </a:t>
            </a:r>
            <a:r>
              <a:rPr lang="ru-RU" sz="2800" b="1" i="1" dirty="0" err="1">
                <a:latin typeface="Palatino Linotype" pitchFamily="18" charset="0"/>
              </a:rPr>
              <a:t>каб</a:t>
            </a:r>
            <a:r>
              <a:rPr lang="ru-RU" sz="2800" b="1" i="1" dirty="0">
                <a:latin typeface="Palatino Linotype" pitchFamily="18" charset="0"/>
              </a:rPr>
              <a:t>. 216</a:t>
            </a:r>
            <a:r>
              <a:rPr lang="ru-RU" sz="2800" b="1" i="1" dirty="0" smtClean="0">
                <a:latin typeface="Palatino Linotype" pitchFamily="18" charset="0"/>
              </a:rPr>
              <a:t>.</a:t>
            </a:r>
          </a:p>
          <a:p>
            <a:endParaRPr lang="ru-RU" sz="2800" b="1" i="1" dirty="0">
              <a:latin typeface="Palatino Linotype" pitchFamily="18" charset="0"/>
            </a:endParaRPr>
          </a:p>
          <a:p>
            <a:r>
              <a:rPr lang="ru-RU" sz="2800" b="1" i="1" dirty="0">
                <a:latin typeface="Palatino Linotype" pitchFamily="18" charset="0"/>
              </a:rPr>
              <a:t>С правилами приема в магистратуру можно ознакомиться на сайте Гуманитарного </a:t>
            </a:r>
            <a:r>
              <a:rPr lang="ru-RU" sz="2800" b="1" i="1" dirty="0" smtClean="0">
                <a:latin typeface="Palatino Linotype" pitchFamily="18" charset="0"/>
              </a:rPr>
              <a:t>университета: </a:t>
            </a:r>
            <a:r>
              <a:rPr lang="en-US" sz="2800" b="1" i="1" dirty="0" smtClean="0">
                <a:latin typeface="Palatino Linotype" pitchFamily="18" charset="0"/>
              </a:rPr>
              <a:t>www.gu-ural.ru</a:t>
            </a:r>
            <a:endParaRPr lang="ru-RU" sz="2800" b="1" i="1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28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57250" y="1214422"/>
            <a:ext cx="8286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b="1" i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ru-RU" sz="3600" b="1" i="1" dirty="0" smtClean="0">
              <a:solidFill>
                <a:schemeClr val="bg2">
                  <a:lumMod val="25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12033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  <a:endParaRPr lang="ru-RU" dirty="0" smtClean="0">
              <a:solidFill>
                <a:srgbClr val="0076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101" name="Прямоугольник 8"/>
          <p:cNvSpPr>
            <a:spLocks noChangeArrowheads="1"/>
          </p:cNvSpPr>
          <p:nvPr/>
        </p:nvSpPr>
        <p:spPr bwMode="auto">
          <a:xfrm>
            <a:off x="1643063" y="785813"/>
            <a:ext cx="70723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4800" b="1" i="1" dirty="0">
              <a:solidFill>
                <a:srgbClr val="C2D3E8"/>
              </a:solidFill>
              <a:latin typeface="Palatino Linotype" pitchFamily="18" charset="0"/>
            </a:endParaRPr>
          </a:p>
        </p:txBody>
      </p:sp>
      <p:pic>
        <p:nvPicPr>
          <p:cNvPr id="9" name="Содержимое 10" descr="IMG_92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357298"/>
            <a:ext cx="7600358" cy="415993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1" name="TextBox 10"/>
          <p:cNvSpPr txBox="1"/>
          <p:nvPr/>
        </p:nvSpPr>
        <p:spPr>
          <a:xfrm>
            <a:off x="1619672" y="5733256"/>
            <a:ext cx="59766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Мы будем рады Вас видеть!</a:t>
            </a:r>
            <a:endParaRPr lang="ru-RU" sz="3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</p:cSld>
  <p:clrMapOvr>
    <a:masterClrMapping/>
  </p:clrMapOvr>
  <p:transition advTm="800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80826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980483" y="1248134"/>
            <a:ext cx="7776864" cy="1008112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3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0483" y="2474291"/>
            <a:ext cx="77768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latin typeface="Palatino Linotype" pitchFamily="18" charset="0"/>
              </a:rPr>
              <a:t>«В конечном счете, какие юристы, такое и право. А право и юристы такие, какими делает их юридическое образование» </a:t>
            </a:r>
          </a:p>
          <a:p>
            <a:pPr algn="r"/>
            <a:r>
              <a:rPr lang="ru-RU" sz="2400" b="1" i="1" dirty="0">
                <a:latin typeface="Palatino Linotype" pitchFamily="18" charset="0"/>
              </a:rPr>
              <a:t>Феликс </a:t>
            </a:r>
            <a:r>
              <a:rPr lang="ru-RU" sz="2400" b="1" i="1" dirty="0" err="1">
                <a:latin typeface="Palatino Linotype" pitchFamily="18" charset="0"/>
              </a:rPr>
              <a:t>Франкфуртер</a:t>
            </a:r>
            <a:r>
              <a:rPr lang="ru-RU" sz="2400" b="1" i="1" dirty="0">
                <a:latin typeface="Palatino Linotype" pitchFamily="18" charset="0"/>
              </a:rPr>
              <a:t> </a:t>
            </a:r>
          </a:p>
          <a:p>
            <a:endParaRPr lang="ru-RU" sz="2400" b="1" i="1" dirty="0" smtClean="0">
              <a:latin typeface="Palatino Linotype" pitchFamily="18" charset="0"/>
            </a:endParaRPr>
          </a:p>
          <a:p>
            <a:endParaRPr lang="ru-RU" sz="2400" b="1" i="1" dirty="0">
              <a:latin typeface="Palatino Linotype" pitchFamily="18" charset="0"/>
            </a:endParaRPr>
          </a:p>
          <a:p>
            <a:r>
              <a:rPr lang="ru-RU" sz="2400" b="1" i="1" dirty="0" smtClean="0">
                <a:latin typeface="Palatino Linotype" pitchFamily="18" charset="0"/>
              </a:rPr>
              <a:t>Юридический </a:t>
            </a:r>
            <a:r>
              <a:rPr lang="ru-RU" sz="2400" b="1" i="1" dirty="0">
                <a:latin typeface="Palatino Linotype" pitchFamily="18" charset="0"/>
              </a:rPr>
              <a:t>факультет Гуманитарного университета готовит самых лучших </a:t>
            </a:r>
            <a:r>
              <a:rPr lang="ru-RU" sz="2400" b="1" i="1" dirty="0" smtClean="0">
                <a:latin typeface="Palatino Linotype" pitchFamily="18" charset="0"/>
              </a:rPr>
              <a:t>специалистов</a:t>
            </a:r>
          </a:p>
          <a:p>
            <a:endParaRPr lang="ru-RU" sz="2400" b="1" i="1" dirty="0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80826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980483" y="1248134"/>
            <a:ext cx="7776864" cy="1008112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3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2530" y="3068960"/>
            <a:ext cx="7776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atin typeface="Palatino Linotype" pitchFamily="18" charset="0"/>
              </a:rPr>
              <a:t>Более чем за </a:t>
            </a:r>
            <a:r>
              <a:rPr lang="ru-RU" sz="3600" b="1" i="1" u="sng" dirty="0" smtClean="0">
                <a:latin typeface="Palatino Linotype" pitchFamily="18" charset="0"/>
              </a:rPr>
              <a:t>25 лет</a:t>
            </a:r>
            <a:r>
              <a:rPr lang="ru-RU" sz="3600" b="1" i="1" dirty="0" smtClean="0">
                <a:latin typeface="Palatino Linotype" pitchFamily="18" charset="0"/>
              </a:rPr>
              <a:t> работы мы подготовили свыше </a:t>
            </a:r>
            <a:r>
              <a:rPr lang="ru-RU" sz="3600" b="1" i="1" u="sng" dirty="0" smtClean="0">
                <a:latin typeface="Palatino Linotype" pitchFamily="18" charset="0"/>
              </a:rPr>
              <a:t>1500 </a:t>
            </a:r>
            <a:r>
              <a:rPr lang="ru-RU" sz="3600" b="1" i="1" smtClean="0">
                <a:latin typeface="Palatino Linotype" pitchFamily="18" charset="0"/>
              </a:rPr>
              <a:t>высококвалифицированных юристов</a:t>
            </a:r>
            <a:endParaRPr lang="ru-RU" sz="3600" b="1" i="1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82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80826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980483" y="1248134"/>
            <a:ext cx="7776864" cy="1008112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3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2420888"/>
            <a:ext cx="89644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i="1" dirty="0">
                <a:latin typeface="Palatino Linotype" panose="02040502050505030304" pitchFamily="18" charset="0"/>
              </a:rPr>
              <a:t>Созданная в вузе  атмосфера взаимного доверия между преподавателями и студентами дает </a:t>
            </a:r>
            <a:r>
              <a:rPr lang="ru-RU" sz="3200" b="1" i="1" dirty="0" smtClean="0">
                <a:latin typeface="Palatino Linotype" panose="02040502050505030304" pitchFamily="18" charset="0"/>
              </a:rPr>
              <a:t>возможность </a:t>
            </a:r>
            <a:r>
              <a:rPr lang="ru-RU" sz="3200" b="1" i="1" dirty="0">
                <a:latin typeface="Palatino Linotype" panose="02040502050505030304" pitchFamily="18" charset="0"/>
              </a:rPr>
              <a:t>полной </a:t>
            </a:r>
            <a:r>
              <a:rPr lang="ru-RU" sz="3200" b="1" i="1" dirty="0" smtClean="0">
                <a:latin typeface="Palatino Linotype" panose="02040502050505030304" pitchFamily="18" charset="0"/>
              </a:rPr>
              <a:t>самореализации</a:t>
            </a:r>
            <a:endParaRPr lang="ru-RU" sz="3200" b="1" i="1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04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8082662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</a:p>
          <a:p>
            <a:pPr algn="ctr"/>
            <a:r>
              <a:rPr lang="ru-RU" sz="2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785412" y="1472864"/>
            <a:ext cx="7776864" cy="496146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Руководство факультета</a:t>
            </a:r>
            <a:endParaRPr lang="ru-RU" sz="3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3573016"/>
            <a:ext cx="8676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               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64" y="2099314"/>
            <a:ext cx="7429160" cy="4758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8082662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</a:p>
          <a:p>
            <a:pPr algn="ctr"/>
            <a:r>
              <a:rPr lang="ru-RU" sz="2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785412" y="1472864"/>
            <a:ext cx="7776864" cy="496146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Руководство факультета</a:t>
            </a:r>
            <a:endParaRPr lang="ru-RU" sz="3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2097344"/>
            <a:ext cx="55692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Palatino Linotype" pitchFamily="18" charset="0"/>
              </a:rPr>
              <a:t>  </a:t>
            </a:r>
            <a:r>
              <a:rPr lang="ru-RU" sz="2800" b="1" i="1" dirty="0" smtClean="0">
                <a:latin typeface="Palatino Linotype" pitchFamily="18" charset="0"/>
              </a:rPr>
              <a:t>Светлана Игоревна Глушкова</a:t>
            </a:r>
          </a:p>
          <a:p>
            <a:r>
              <a:rPr lang="ru-RU" sz="2800" i="1" dirty="0" smtClean="0">
                <a:latin typeface="Palatino Linotype" pitchFamily="18" charset="0"/>
              </a:rPr>
              <a:t>д.полит.н</a:t>
            </a:r>
            <a:r>
              <a:rPr lang="ru-RU" sz="2800" i="1" dirty="0">
                <a:latin typeface="Palatino Linotype" pitchFamily="18" charset="0"/>
              </a:rPr>
              <a:t>., профессор, </a:t>
            </a:r>
            <a:r>
              <a:rPr lang="ru-RU" sz="2800" i="1" dirty="0" err="1">
                <a:latin typeface="Palatino Linotype" pitchFamily="18" charset="0"/>
              </a:rPr>
              <a:t>завкафедрой</a:t>
            </a:r>
            <a:r>
              <a:rPr lang="ru-RU" sz="2800" i="1" dirty="0">
                <a:latin typeface="Palatino Linotype" pitchFamily="18" charset="0"/>
              </a:rPr>
              <a:t> прав человека при Уполномоченном по правам человека в Свердловской области, зам. декана юридического факультета ГУ, председатель СО РАПН, </a:t>
            </a:r>
            <a:r>
              <a:rPr lang="ru-RU" sz="2800" i="1" dirty="0" smtClean="0">
                <a:latin typeface="Palatino Linotype" pitchFamily="18" charset="0"/>
              </a:rPr>
              <a:t>приглашенный </a:t>
            </a:r>
            <a:r>
              <a:rPr lang="ru-RU" sz="2800" i="1" dirty="0">
                <a:latin typeface="Palatino Linotype" pitchFamily="18" charset="0"/>
              </a:rPr>
              <a:t>профессор Университета Париж–Запад (Франция)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253" y="2097344"/>
            <a:ext cx="3340993" cy="4758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242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808266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Гуманитарный университет</a:t>
            </a:r>
          </a:p>
          <a:p>
            <a:pPr lvl="0" algn="ctr"/>
            <a:r>
              <a:rPr lang="ru-RU" sz="2400" b="1" i="1" dirty="0">
                <a:solidFill>
                  <a:srgbClr val="007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Юридический факультет</a:t>
            </a:r>
            <a:endParaRPr lang="ru-RU" sz="2400" dirty="0">
              <a:solidFill>
                <a:prstClr val="black"/>
              </a:solidFill>
            </a:endParaRPr>
          </a:p>
          <a:p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36859" t="35043" r="36746" b="6197"/>
          <a:stretch>
            <a:fillRect/>
          </a:stretch>
        </p:blipFill>
        <p:spPr bwMode="auto">
          <a:xfrm>
            <a:off x="0" y="0"/>
            <a:ext cx="785817" cy="20002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917340" y="1572474"/>
            <a:ext cx="7776864" cy="1008112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Направления</a:t>
            </a:r>
            <a:endParaRPr lang="ru-RU" sz="3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5656" y="3070701"/>
            <a:ext cx="640871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err="1">
                <a:latin typeface="Palatino Linotype" pitchFamily="18" charset="0"/>
              </a:rPr>
              <a:t>Бакалавриат</a:t>
            </a:r>
            <a:endParaRPr lang="ru-RU" sz="4400" b="1" i="1" dirty="0">
              <a:latin typeface="Palatino Linotype" pitchFamily="18" charset="0"/>
            </a:endParaRPr>
          </a:p>
          <a:p>
            <a:endParaRPr lang="ru-RU" sz="4400" b="1" i="1" dirty="0">
              <a:latin typeface="Palatino Linotype" pitchFamily="18" charset="0"/>
            </a:endParaRPr>
          </a:p>
          <a:p>
            <a:r>
              <a:rPr lang="ru-RU" sz="4400" b="1" i="1" dirty="0" smtClean="0">
                <a:latin typeface="Palatino Linotype" pitchFamily="18" charset="0"/>
              </a:rPr>
              <a:t>Магистратура</a:t>
            </a:r>
          </a:p>
          <a:p>
            <a:endParaRPr lang="ru-RU" sz="4400" b="1" i="1" dirty="0">
              <a:latin typeface="Palatino Linotype" pitchFamily="18" charset="0"/>
            </a:endParaRPr>
          </a:p>
          <a:p>
            <a:r>
              <a:rPr lang="ru-RU" sz="4400" b="1" i="1" dirty="0" smtClean="0">
                <a:latin typeface="Palatino Linotype" pitchFamily="18" charset="0"/>
              </a:rPr>
              <a:t>Аспирантура</a:t>
            </a:r>
            <a:endParaRPr lang="ru-RU" sz="4400" b="1" i="1" dirty="0">
              <a:latin typeface="Palatino Linotyp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3717032"/>
            <a:ext cx="8676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1253</TotalTime>
  <Words>686</Words>
  <Application>Microsoft Office PowerPoint</Application>
  <PresentationFormat>Экран (4:3)</PresentationFormat>
  <Paragraphs>156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Гуманитарный университет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Гуманитарный университет</dc:title>
  <dc:creator>Ксения</dc:creator>
  <cp:lastModifiedBy>Ксения</cp:lastModifiedBy>
  <cp:revision>112</cp:revision>
  <dcterms:modified xsi:type="dcterms:W3CDTF">2017-06-19T16:19:56Z</dcterms:modified>
</cp:coreProperties>
</file>